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/>
  <p:notesSz cx="6858000" cy="9144000"/>
  <p:embeddedFontLst>
    <p:embeddedFont>
      <p:font typeface="Aileron" panose="020B0604020202020204" charset="0"/>
      <p:regular r:id="rId42"/>
    </p:embeddedFont>
    <p:embeddedFont>
      <p:font typeface="Aileron Bold" panose="020B0604020202020204" charset="0"/>
      <p:regular r:id="rId43"/>
    </p:embeddedFont>
    <p:embeddedFont>
      <p:font typeface="Aileron Ultra-Bold" panose="020B0604020202020204" charset="0"/>
      <p:regular r:id="rId44"/>
    </p:embeddedFont>
    <p:embeddedFont>
      <p:font typeface="Garet" panose="020B0604020202020204" charset="0"/>
      <p:regular r:id="rId45"/>
    </p:embeddedFont>
    <p:embeddedFont>
      <p:font typeface="Garet Bold" panose="020B0604020202020204" charset="0"/>
      <p:regular r:id="rId46"/>
    </p:embeddedFont>
    <p:embeddedFont>
      <p:font typeface="Inter" panose="020B0604020202020204" charset="0"/>
      <p:regular r:id="rId47"/>
    </p:embeddedFont>
    <p:embeddedFont>
      <p:font typeface="Inter Bold" panose="020B0604020202020204" charset="0"/>
      <p:regular r:id="rId48"/>
    </p:embeddedFont>
    <p:embeddedFont>
      <p:font typeface="Open Sans" panose="020B0606030504020204" pitchFamily="34" charset="0"/>
      <p:regular r:id="rId49"/>
      <p:bold r:id="rId50"/>
    </p:embeddedFont>
    <p:embeddedFont>
      <p:font typeface="Open Sans Bold" panose="020B0806030504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81328" r="-813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4423" y="5611404"/>
            <a:ext cx="4176257" cy="545802"/>
            <a:chOff x="0" y="0"/>
            <a:chExt cx="1099919" cy="1437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9919" cy="143750"/>
            </a:xfrm>
            <a:custGeom>
              <a:avLst/>
              <a:gdLst/>
              <a:ahLst/>
              <a:cxnLst/>
              <a:rect l="l" t="t" r="r" b="b"/>
              <a:pathLst>
                <a:path w="1099919" h="143750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99919" cy="17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24423" y="8176318"/>
            <a:ext cx="402697" cy="40269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24423" y="8782174"/>
            <a:ext cx="402697" cy="40269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2293629" y="8149701"/>
            <a:ext cx="659095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Thanks to Our instructor Eng. Mostafa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93629" y="8786091"/>
            <a:ext cx="58272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Thanks to Next Academy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79351" y="2624979"/>
            <a:ext cx="9451030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5"/>
              </a:lnSpc>
            </a:pPr>
            <a:r>
              <a:rPr lang="en-US" sz="5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Oracle Order Management Implementation for the Food Industry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r="-589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778" r="-216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PROCESS FOR CREATING AN ORDER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1844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70648" r="-834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PROCESS FOR CREATING AN ORDER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2953" r="-656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68429" y="440817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PROCESS FOR CREATING AN ORDER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978494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77086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4469" r="-565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8126" r="-297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CREATE PRICE LIST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605" r="-641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331" b="-13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CREATE PRICE LIST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4420" r="-44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7548" r="-75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CREATE PRICE LIST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9462" r="-94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68429" y="440817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CREATE PRICE LIST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978494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77086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r="-112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2030" b="-20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TO VIEW DISCOUNT ON SALES ORDER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28982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10749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27574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881" r="-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369" r="-3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TO VIEW DISCOUNT ON SALES ORDER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58100"/>
            <a:ext cx="18288000" cy="1881673"/>
          </a:xfrm>
          <a:custGeom>
            <a:avLst/>
            <a:gdLst/>
            <a:ahLst/>
            <a:cxnLst/>
            <a:rect l="l" t="t" r="r" b="b"/>
            <a:pathLst>
              <a:path w="18288000" h="1881673">
                <a:moveTo>
                  <a:pt x="0" y="0"/>
                </a:moveTo>
                <a:lnTo>
                  <a:pt x="18288000" y="0"/>
                </a:lnTo>
                <a:lnTo>
                  <a:pt x="18288000" y="1881674"/>
                </a:lnTo>
                <a:lnTo>
                  <a:pt x="0" y="188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0803" y="499354"/>
            <a:ext cx="1468117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ORDER FULFILLMENT WORKFLOW</a:t>
            </a:r>
          </a:p>
        </p:txBody>
      </p:sp>
      <p:sp>
        <p:nvSpPr>
          <p:cNvPr id="4" name="AutoShape 4"/>
          <p:cNvSpPr/>
          <p:nvPr/>
        </p:nvSpPr>
        <p:spPr>
          <a:xfrm>
            <a:off x="15917323" y="404910"/>
            <a:ext cx="0" cy="141761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7517" y="3484003"/>
            <a:ext cx="3619278" cy="3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Order review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23384" y="3484003"/>
            <a:ext cx="3489670" cy="3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inventory allocation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1654" y="3484003"/>
            <a:ext cx="3090735" cy="3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Shipping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10664" y="3288516"/>
            <a:ext cx="3100329" cy="773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Delivery confirmation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287059" y="8247665"/>
            <a:ext cx="2954728" cy="295472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887243" y="3484003"/>
            <a:ext cx="3090735" cy="3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real-time tracking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517" y="5634639"/>
            <a:ext cx="18304686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 spc="4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STEPS IN THE ORDER FULFILLMENT PROCESS: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 spc="49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ORDER REVIEW: 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CHECK STOCK AVAILABILITY AND CONFIRM ORDER DETAILS FROM LOGISTIC TEAM.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INVENTORY ALLOCATION: 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RESERVE ITEMS FROM INVENTORY.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SHIPPING AND DELIVERY: 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ASSIGN WAREHOUSE LOCATION AND SCHEDULE SHIPPING.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DELIVERY CONFIRMATION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: UPDATE SYSTEM UPON SUCCESSFUL DELIVERY.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REAL-TIME ORDER TRACKING: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 HOW TO MONITOR ORDER STATUS (PENDING, FULFILLED, SHIPPED)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u="none" strike="noStrike" spc="49">
              <a:solidFill>
                <a:srgbClr val="0345E4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76462" y="7184689"/>
            <a:ext cx="11830234" cy="3177813"/>
            <a:chOff x="0" y="0"/>
            <a:chExt cx="9347345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47345" cy="2510865"/>
            </a:xfrm>
            <a:custGeom>
              <a:avLst/>
              <a:gdLst/>
              <a:ahLst/>
              <a:cxnLst/>
              <a:rect l="l" t="t" r="r" b="b"/>
              <a:pathLst>
                <a:path w="9347345" h="2510865">
                  <a:moveTo>
                    <a:pt x="0" y="0"/>
                  </a:moveTo>
                  <a:lnTo>
                    <a:pt x="9347345" y="0"/>
                  </a:lnTo>
                  <a:lnTo>
                    <a:pt x="9347345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347345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694792" cy="10287000"/>
            <a:chOff x="0" y="0"/>
            <a:chExt cx="4463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4578" y="2086783"/>
            <a:ext cx="969409" cy="96940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4578" y="3267728"/>
            <a:ext cx="969409" cy="96940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4578" y="4448674"/>
            <a:ext cx="969409" cy="96940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34578" y="5629620"/>
            <a:ext cx="969409" cy="96940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34578" y="6810566"/>
            <a:ext cx="969409" cy="96940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05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34578" y="7991512"/>
            <a:ext cx="969409" cy="96940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06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011231" y="1028700"/>
            <a:ext cx="1652841" cy="165284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814124" y="816351"/>
            <a:ext cx="771724" cy="77172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5573694" y="2319644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1434578" y="435738"/>
            <a:ext cx="7494647" cy="115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7"/>
              </a:lnSpc>
            </a:pPr>
            <a:r>
              <a:rPr lang="en-US" sz="677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TEAM MEMBERS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813561" y="2324781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Salma Yosry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813561" y="3505727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Rozaline Ramy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813561" y="4686673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Nermin Fawzy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813561" y="5867619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Lojain Ali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813561" y="7048565"/>
            <a:ext cx="2760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Menna Ahmed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813561" y="8232840"/>
            <a:ext cx="704090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Ahmed Ashraf</a:t>
            </a:r>
          </a:p>
        </p:txBody>
      </p:sp>
      <p:sp>
        <p:nvSpPr>
          <p:cNvPr id="49" name="Freeform 49"/>
          <p:cNvSpPr/>
          <p:nvPr/>
        </p:nvSpPr>
        <p:spPr>
          <a:xfrm>
            <a:off x="5573694" y="3500590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5573694" y="4681536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5573694" y="5862482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5573694" y="7043428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5573694" y="8224374"/>
            <a:ext cx="888342" cy="503685"/>
          </a:xfrm>
          <a:custGeom>
            <a:avLst/>
            <a:gdLst/>
            <a:ahLst/>
            <a:cxnLst/>
            <a:rect l="l" t="t" r="r" b="b"/>
            <a:pathLst>
              <a:path w="888342" h="503685">
                <a:moveTo>
                  <a:pt x="0" y="0"/>
                </a:moveTo>
                <a:lnTo>
                  <a:pt x="888342" y="0"/>
                </a:lnTo>
                <a:lnTo>
                  <a:pt x="888342" y="503685"/>
                </a:lnTo>
                <a:lnTo>
                  <a:pt x="0" y="5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-5425" y="-12233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C8962F-4400-3D04-842C-B6DF0B78C979}"/>
              </a:ext>
            </a:extLst>
          </p:cNvPr>
          <p:cNvSpPr txBox="1"/>
          <p:nvPr/>
        </p:nvSpPr>
        <p:spPr>
          <a:xfrm>
            <a:off x="8635357" y="2217542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21040671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E80C2F-B12B-711D-7C0E-F700E7B06D3B}"/>
              </a:ext>
            </a:extLst>
          </p:cNvPr>
          <p:cNvSpPr txBox="1"/>
          <p:nvPr/>
        </p:nvSpPr>
        <p:spPr>
          <a:xfrm>
            <a:off x="8622842" y="3416998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21016039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6595CD-7293-C449-F91A-FAE3896D1F9F}"/>
              </a:ext>
            </a:extLst>
          </p:cNvPr>
          <p:cNvSpPr txBox="1"/>
          <p:nvPr/>
        </p:nvSpPr>
        <p:spPr>
          <a:xfrm>
            <a:off x="8635357" y="4502937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21022688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656C50-22E7-F21E-DA7C-74149C5B7B97}"/>
              </a:ext>
            </a:extLst>
          </p:cNvPr>
          <p:cNvSpPr txBox="1"/>
          <p:nvPr/>
        </p:nvSpPr>
        <p:spPr>
          <a:xfrm>
            <a:off x="8622842" y="5743434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00000000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7A3AA2-E280-61E1-2108-D0013885ECF2}"/>
              </a:ext>
            </a:extLst>
          </p:cNvPr>
          <p:cNvSpPr txBox="1"/>
          <p:nvPr/>
        </p:nvSpPr>
        <p:spPr>
          <a:xfrm>
            <a:off x="8570362" y="6967713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21041056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072ED3A-08E8-3A59-BEE1-CFF417C2A0CE}"/>
              </a:ext>
            </a:extLst>
          </p:cNvPr>
          <p:cNvSpPr txBox="1"/>
          <p:nvPr/>
        </p:nvSpPr>
        <p:spPr>
          <a:xfrm>
            <a:off x="8570362" y="8060750"/>
            <a:ext cx="9481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00000000</a:t>
            </a:r>
            <a:endParaRPr lang="en-US"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17278" b="-172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4845" b="-48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REVIEW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4726" b="-47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4826" b="-48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51575" y="1587853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REVIEW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11717" b="-117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1935" r="-69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9041" r="-90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649" r="-148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10918" b="-109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2044" r="-20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72" r="-5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20156" y="710946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803604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02196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r="-189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70" r="-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DELIVERY CONFIRMATION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6424" b="-64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424" b="-64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1772239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REAL-TIME ORDER TRACKING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6424" b="-64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20156" y="710946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ALLOCATION &amp; SHIPPING AND DELIVERY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16397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214988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5525" b="-55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583" r="-125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0156" y="981075"/>
            <a:ext cx="12847688" cy="117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FOR LOCAL SALES ORDER USING RELEASE RULE TO AUTOMATE ALL SHIPPING STAGES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916" y="6530102"/>
            <a:ext cx="3491136" cy="2913741"/>
            <a:chOff x="0" y="0"/>
            <a:chExt cx="919476" cy="7674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1569" y="4526438"/>
            <a:ext cx="3177830" cy="4539887"/>
            <a:chOff x="0" y="0"/>
            <a:chExt cx="1340440" cy="19149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132" y="3453250"/>
            <a:ext cx="1508706" cy="150870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41679" y="6530102"/>
            <a:ext cx="3491136" cy="2913741"/>
            <a:chOff x="0" y="0"/>
            <a:chExt cx="919476" cy="767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98332" y="4526438"/>
            <a:ext cx="3177830" cy="4539887"/>
            <a:chOff x="0" y="0"/>
            <a:chExt cx="1340440" cy="19149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87263" y="6530102"/>
            <a:ext cx="3491136" cy="2913741"/>
            <a:chOff x="0" y="0"/>
            <a:chExt cx="919476" cy="7674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43916" y="4526438"/>
            <a:ext cx="3177830" cy="4539887"/>
            <a:chOff x="0" y="0"/>
            <a:chExt cx="1340440" cy="19149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17368147" cy="1543194"/>
            <a:chOff x="0" y="0"/>
            <a:chExt cx="4574327" cy="4064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2783603" y="2688954"/>
            <a:ext cx="1361983" cy="997962"/>
          </a:xfrm>
          <a:custGeom>
            <a:avLst/>
            <a:gdLst/>
            <a:ahLst/>
            <a:cxnLst/>
            <a:rect l="l" t="t" r="r" b="b"/>
            <a:pathLst>
              <a:path w="1361983" h="997962">
                <a:moveTo>
                  <a:pt x="0" y="0"/>
                </a:moveTo>
                <a:lnTo>
                  <a:pt x="1361983" y="0"/>
                </a:lnTo>
                <a:lnTo>
                  <a:pt x="1361983" y="997962"/>
                </a:lnTo>
                <a:lnTo>
                  <a:pt x="0" y="99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291591" y="2562271"/>
            <a:ext cx="1063628" cy="1251327"/>
          </a:xfrm>
          <a:custGeom>
            <a:avLst/>
            <a:gdLst/>
            <a:ahLst/>
            <a:cxnLst/>
            <a:rect l="l" t="t" r="r" b="b"/>
            <a:pathLst>
              <a:path w="1063628" h="1251327">
                <a:moveTo>
                  <a:pt x="0" y="0"/>
                </a:moveTo>
                <a:lnTo>
                  <a:pt x="1063629" y="0"/>
                </a:lnTo>
                <a:lnTo>
                  <a:pt x="1063629" y="1251328"/>
                </a:lnTo>
                <a:lnTo>
                  <a:pt x="0" y="1251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941688" y="377553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PROJECT OVERVIEW &amp; GOALS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152400" y="5095591"/>
            <a:ext cx="411243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Improve Order Accuracy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800455" y="6530102"/>
            <a:ext cx="3491136" cy="2913741"/>
            <a:chOff x="0" y="0"/>
            <a:chExt cx="919476" cy="76740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957993" y="4526438"/>
            <a:ext cx="3177830" cy="4539887"/>
            <a:chOff x="0" y="0"/>
            <a:chExt cx="1340440" cy="191496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415416" y="6530102"/>
            <a:ext cx="3491136" cy="2913741"/>
            <a:chOff x="0" y="0"/>
            <a:chExt cx="919476" cy="76740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9476" cy="767405"/>
            </a:xfrm>
            <a:custGeom>
              <a:avLst/>
              <a:gdLst/>
              <a:ahLst/>
              <a:cxnLst/>
              <a:rect l="l" t="t" r="r" b="b"/>
              <a:pathLst>
                <a:path w="919476" h="767405">
                  <a:moveTo>
                    <a:pt x="113097" y="0"/>
                  </a:moveTo>
                  <a:lnTo>
                    <a:pt x="806379" y="0"/>
                  </a:lnTo>
                  <a:cubicBezTo>
                    <a:pt x="868841" y="0"/>
                    <a:pt x="919476" y="50635"/>
                    <a:pt x="919476" y="113097"/>
                  </a:cubicBezTo>
                  <a:lnTo>
                    <a:pt x="919476" y="654308"/>
                  </a:lnTo>
                  <a:cubicBezTo>
                    <a:pt x="919476" y="716770"/>
                    <a:pt x="868841" y="767405"/>
                    <a:pt x="806379" y="767405"/>
                  </a:cubicBezTo>
                  <a:lnTo>
                    <a:pt x="113097" y="767405"/>
                  </a:lnTo>
                  <a:cubicBezTo>
                    <a:pt x="50635" y="767405"/>
                    <a:pt x="0" y="716770"/>
                    <a:pt x="0" y="654308"/>
                  </a:cubicBezTo>
                  <a:lnTo>
                    <a:pt x="0" y="113097"/>
                  </a:lnTo>
                  <a:cubicBezTo>
                    <a:pt x="0" y="50635"/>
                    <a:pt x="50635" y="0"/>
                    <a:pt x="113097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919476" cy="80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567816" y="4526438"/>
            <a:ext cx="3177830" cy="4539887"/>
            <a:chOff x="0" y="0"/>
            <a:chExt cx="1340440" cy="191496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40440" cy="1914969"/>
            </a:xfrm>
            <a:custGeom>
              <a:avLst/>
              <a:gdLst/>
              <a:ahLst/>
              <a:cxnLst/>
              <a:rect l="l" t="t" r="r" b="b"/>
              <a:pathLst>
                <a:path w="1340440" h="1914969">
                  <a:moveTo>
                    <a:pt x="124248" y="0"/>
                  </a:moveTo>
                  <a:lnTo>
                    <a:pt x="1216192" y="0"/>
                  </a:lnTo>
                  <a:cubicBezTo>
                    <a:pt x="1284812" y="0"/>
                    <a:pt x="1340440" y="55628"/>
                    <a:pt x="1340440" y="124248"/>
                  </a:cubicBezTo>
                  <a:lnTo>
                    <a:pt x="1340440" y="1790721"/>
                  </a:lnTo>
                  <a:cubicBezTo>
                    <a:pt x="1340440" y="1823674"/>
                    <a:pt x="1327350" y="1855277"/>
                    <a:pt x="1304049" y="1878578"/>
                  </a:cubicBezTo>
                  <a:cubicBezTo>
                    <a:pt x="1280748" y="1901879"/>
                    <a:pt x="1249145" y="1914969"/>
                    <a:pt x="1216192" y="1914969"/>
                  </a:cubicBezTo>
                  <a:lnTo>
                    <a:pt x="124248" y="1914969"/>
                  </a:lnTo>
                  <a:cubicBezTo>
                    <a:pt x="91295" y="1914969"/>
                    <a:pt x="59692" y="1901879"/>
                    <a:pt x="36391" y="1878578"/>
                  </a:cubicBezTo>
                  <a:cubicBezTo>
                    <a:pt x="13090" y="1855277"/>
                    <a:pt x="0" y="1823674"/>
                    <a:pt x="0" y="1790721"/>
                  </a:cubicBezTo>
                  <a:lnTo>
                    <a:pt x="0" y="124248"/>
                  </a:lnTo>
                  <a:cubicBezTo>
                    <a:pt x="0" y="91295"/>
                    <a:pt x="13090" y="59692"/>
                    <a:pt x="36391" y="36391"/>
                  </a:cubicBezTo>
                  <a:cubicBezTo>
                    <a:pt x="59692" y="13090"/>
                    <a:pt x="91295" y="0"/>
                    <a:pt x="124248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340440" cy="1953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632895" y="3453250"/>
            <a:ext cx="1508706" cy="150870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258666" y="3453250"/>
            <a:ext cx="1508706" cy="150870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884436" y="3453250"/>
            <a:ext cx="1508706" cy="1508706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355220" y="3453250"/>
            <a:ext cx="1508706" cy="1508706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854970" y="5095875"/>
            <a:ext cx="312119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Streamline Order-to-Cash Process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326604" y="5095875"/>
            <a:ext cx="328006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Track Inventory and Shelf-Life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521746" y="5095875"/>
            <a:ext cx="411243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Enhance Customer Satisfaction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145244" y="5095591"/>
            <a:ext cx="217395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Reduce Waste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42178" y="6089650"/>
            <a:ext cx="292327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Ensure that orders are processed quickly and with minimal errors.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709878" y="6089650"/>
            <a:ext cx="3353560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Automate the O2C cycle, from order entry to invoicing, for smoother operations.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326604" y="6061199"/>
            <a:ext cx="3169051" cy="232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24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Implement features to manage inventory by lot, batch number, and expiration date to prevent </a:t>
            </a:r>
          </a:p>
          <a:p>
            <a:pPr algn="ctr">
              <a:lnSpc>
                <a:spcPts val="3145"/>
              </a:lnSpc>
            </a:pPr>
            <a:endParaRPr lang="en-US" sz="2246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3145"/>
              </a:lnSpc>
            </a:pPr>
            <a:r>
              <a:rPr lang="en-US" sz="224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stockouts and waste.</a:t>
            </a:r>
          </a:p>
          <a:p>
            <a:pPr algn="ctr">
              <a:lnSpc>
                <a:spcPts val="3145"/>
              </a:lnSpc>
            </a:pPr>
            <a:endParaRPr lang="en-US" sz="2246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0870899" y="6089650"/>
            <a:ext cx="339552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Ensure timely delivery and accurate orders to improve customer experience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4567816" y="5920740"/>
            <a:ext cx="3196087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Manage product shelf life effectively to minimize expired stock and associated losses.</a:t>
            </a:r>
          </a:p>
        </p:txBody>
      </p:sp>
      <p:sp>
        <p:nvSpPr>
          <p:cNvPr id="63" name="Freeform 63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000858" y="416549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34445" r="-239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25023" y="416549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34623" r="-238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 flipH="1" flipV="1">
            <a:off x="9144000" y="4165492"/>
            <a:ext cx="0" cy="56357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720156" y="440817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INVENTORY MANAGEMENT INTEGRATION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1824" y="1538056"/>
            <a:ext cx="1753617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REPLENISHMENT &amp; TRACKING: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 AUTOMATIC STOCK REPLENISHMENT AND TRACEABILITY.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spc="49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CHECKING INVENTORY LEVELS: STOCK REPLENISHMENT: </a:t>
            </a:r>
            <a:r>
              <a:rPr lang="en-US" sz="2499" u="none" strike="noStrike" spc="49">
                <a:solidFill>
                  <a:srgbClr val="0345E4"/>
                </a:solidFill>
                <a:latin typeface="Garet"/>
                <a:ea typeface="Garet"/>
                <a:cs typeface="Garet"/>
                <a:sym typeface="Garet"/>
              </a:rPr>
              <a:t>TRIGGERING AUTOMATIC STOCK REPLENISHMENT FOR POPULAR ITEMS.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4144" y="3236267"/>
            <a:ext cx="7060704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0"/>
              </a:lnSpc>
              <a:spcBef>
                <a:spcPct val="0"/>
              </a:spcBef>
            </a:pPr>
            <a:r>
              <a:rPr lang="en-US" sz="3000" b="1" u="none" strike="noStrike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BEFORE ISSUE LOCAL SALES ORDER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15125" y="3236267"/>
            <a:ext cx="6845201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0"/>
              </a:lnSpc>
              <a:spcBef>
                <a:spcPct val="0"/>
              </a:spcBef>
            </a:pPr>
            <a:r>
              <a:rPr lang="en-US" sz="3000" b="1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AFTER </a:t>
            </a:r>
            <a:r>
              <a:rPr lang="en-US" sz="3000" b="1" u="none" strike="noStrike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ISSUE LOCAL SALES ORDER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5026" b="-50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20156" y="710946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ALL TRANSACTION TRACEABLE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616397" y="8414693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214988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75970" y="5714873"/>
            <a:ext cx="0" cy="686828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32454" y="1108105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0345E4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HANDLING RETURNS AND CANCELLATIONS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21153" y="5400651"/>
            <a:ext cx="309636" cy="314222"/>
            <a:chOff x="0" y="0"/>
            <a:chExt cx="812800" cy="824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24840"/>
            </a:xfrm>
            <a:custGeom>
              <a:avLst/>
              <a:gdLst/>
              <a:ahLst/>
              <a:cxnLst/>
              <a:rect l="l" t="t" r="r" b="b"/>
              <a:pathLst>
                <a:path w="812800" h="824840">
                  <a:moveTo>
                    <a:pt x="406400" y="0"/>
                  </a:moveTo>
                  <a:cubicBezTo>
                    <a:pt x="181951" y="0"/>
                    <a:pt x="0" y="184647"/>
                    <a:pt x="0" y="412420"/>
                  </a:cubicBezTo>
                  <a:cubicBezTo>
                    <a:pt x="0" y="640193"/>
                    <a:pt x="181951" y="824840"/>
                    <a:pt x="406400" y="824840"/>
                  </a:cubicBezTo>
                  <a:cubicBezTo>
                    <a:pt x="630849" y="824840"/>
                    <a:pt x="812800" y="640193"/>
                    <a:pt x="812800" y="412420"/>
                  </a:cubicBezTo>
                  <a:cubicBezTo>
                    <a:pt x="812800" y="18464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0654"/>
              <a:ext cx="660400" cy="736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8430786" y="5553540"/>
            <a:ext cx="643009" cy="340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8275970" y="6707427"/>
            <a:ext cx="0" cy="69532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121153" y="6401702"/>
            <a:ext cx="309636" cy="305726"/>
            <a:chOff x="0" y="0"/>
            <a:chExt cx="812800" cy="8025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02537"/>
            </a:xfrm>
            <a:custGeom>
              <a:avLst/>
              <a:gdLst/>
              <a:ahLst/>
              <a:cxnLst/>
              <a:rect l="l" t="t" r="r" b="b"/>
              <a:pathLst>
                <a:path w="812800" h="802537">
                  <a:moveTo>
                    <a:pt x="406400" y="0"/>
                  </a:moveTo>
                  <a:cubicBezTo>
                    <a:pt x="181951" y="0"/>
                    <a:pt x="0" y="179654"/>
                    <a:pt x="0" y="401268"/>
                  </a:cubicBezTo>
                  <a:cubicBezTo>
                    <a:pt x="0" y="622883"/>
                    <a:pt x="181951" y="802537"/>
                    <a:pt x="406400" y="802537"/>
                  </a:cubicBezTo>
                  <a:cubicBezTo>
                    <a:pt x="630849" y="802537"/>
                    <a:pt x="812800" y="622883"/>
                    <a:pt x="812800" y="401268"/>
                  </a:cubicBezTo>
                  <a:cubicBezTo>
                    <a:pt x="812800" y="17965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63"/>
              <a:ext cx="660400" cy="718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7506669" y="6554565"/>
            <a:ext cx="614483" cy="195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 flipV="1">
            <a:off x="8275970" y="7708478"/>
            <a:ext cx="0" cy="69532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8121153" y="7402752"/>
            <a:ext cx="309636" cy="305726"/>
            <a:chOff x="0" y="0"/>
            <a:chExt cx="812800" cy="8025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02537"/>
            </a:xfrm>
            <a:custGeom>
              <a:avLst/>
              <a:gdLst/>
              <a:ahLst/>
              <a:cxnLst/>
              <a:rect l="l" t="t" r="r" b="b"/>
              <a:pathLst>
                <a:path w="812800" h="802537">
                  <a:moveTo>
                    <a:pt x="406400" y="0"/>
                  </a:moveTo>
                  <a:cubicBezTo>
                    <a:pt x="181951" y="0"/>
                    <a:pt x="0" y="179654"/>
                    <a:pt x="0" y="401268"/>
                  </a:cubicBezTo>
                  <a:cubicBezTo>
                    <a:pt x="0" y="622883"/>
                    <a:pt x="181951" y="802537"/>
                    <a:pt x="406400" y="802537"/>
                  </a:cubicBezTo>
                  <a:cubicBezTo>
                    <a:pt x="630849" y="802537"/>
                    <a:pt x="812800" y="622883"/>
                    <a:pt x="812800" y="401268"/>
                  </a:cubicBezTo>
                  <a:cubicBezTo>
                    <a:pt x="812800" y="17965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63"/>
              <a:ext cx="660400" cy="718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8430788" y="7555615"/>
            <a:ext cx="643076" cy="195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8121153" y="8403803"/>
            <a:ext cx="309636" cy="305726"/>
            <a:chOff x="0" y="0"/>
            <a:chExt cx="812800" cy="8025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02537"/>
            </a:xfrm>
            <a:custGeom>
              <a:avLst/>
              <a:gdLst/>
              <a:ahLst/>
              <a:cxnLst/>
              <a:rect l="l" t="t" r="r" b="b"/>
              <a:pathLst>
                <a:path w="812800" h="802537">
                  <a:moveTo>
                    <a:pt x="406400" y="0"/>
                  </a:moveTo>
                  <a:cubicBezTo>
                    <a:pt x="181951" y="0"/>
                    <a:pt x="0" y="179654"/>
                    <a:pt x="0" y="401268"/>
                  </a:cubicBezTo>
                  <a:cubicBezTo>
                    <a:pt x="0" y="622883"/>
                    <a:pt x="181951" y="802537"/>
                    <a:pt x="406400" y="802537"/>
                  </a:cubicBezTo>
                  <a:cubicBezTo>
                    <a:pt x="630849" y="802537"/>
                    <a:pt x="812800" y="622883"/>
                    <a:pt x="812800" y="401268"/>
                  </a:cubicBezTo>
                  <a:cubicBezTo>
                    <a:pt x="812800" y="17965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8563"/>
              <a:ext cx="660400" cy="718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7506669" y="8556666"/>
            <a:ext cx="614483" cy="1955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844418" y="5143500"/>
            <a:ext cx="4956102" cy="917811"/>
            <a:chOff x="0" y="0"/>
            <a:chExt cx="6608135" cy="122374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52248"/>
              <a:ext cx="6608135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create order Return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60813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b="1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Step 1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44418" y="7118178"/>
            <a:ext cx="4956102" cy="1851261"/>
            <a:chOff x="0" y="0"/>
            <a:chExt cx="6608135" cy="246834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52248"/>
              <a:ext cx="6608135" cy="181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Record the reason for return and initiate the return shipment.</a:t>
              </a:r>
            </a:p>
            <a:p>
              <a:pPr algn="l">
                <a:lnSpc>
                  <a:spcPts val="3749"/>
                </a:lnSpc>
              </a:pPr>
              <a:endParaRPr lang="en-US" sz="2499" spc="7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660813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b="1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Step 3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28700" y="6641238"/>
            <a:ext cx="566457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49"/>
              </a:lnSpc>
            </a:pPr>
            <a:r>
              <a:rPr lang="en-US" sz="2499" spc="7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Process the return request by selecting the item to return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6126652"/>
            <a:ext cx="56645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28700" y="8236490"/>
            <a:ext cx="5664578" cy="917811"/>
            <a:chOff x="0" y="0"/>
            <a:chExt cx="7552771" cy="1223748"/>
          </a:xfrm>
        </p:grpSpPr>
        <p:sp>
          <p:nvSpPr>
            <p:cNvPr id="31" name="TextBox 31"/>
            <p:cNvSpPr txBox="1"/>
            <p:nvPr/>
          </p:nvSpPr>
          <p:spPr>
            <a:xfrm>
              <a:off x="0" y="652248"/>
              <a:ext cx="755277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49"/>
                </a:lnSpc>
              </a:pPr>
              <a:r>
                <a:rPr lang="en-US" sz="2499" spc="74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Issue refunds or replacements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7552771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499"/>
                </a:lnSpc>
              </a:pPr>
              <a:r>
                <a:rPr lang="en-US" sz="2499" b="1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Step 4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677831" y="2740025"/>
            <a:ext cx="1693233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r">
              <a:lnSpc>
                <a:spcPts val="3499"/>
              </a:lnSpc>
              <a:buFont typeface="Arial"/>
              <a:buChar char="•"/>
            </a:pPr>
            <a:r>
              <a:rPr lang="en-US" sz="2499" b="1" spc="9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S</a:t>
            </a:r>
            <a:r>
              <a:rPr lang="en-US" sz="2499" b="1" u="none" spc="9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teps for Handling Returns:</a:t>
            </a:r>
            <a:r>
              <a:rPr lang="en-US" sz="2499" b="1" u="none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Create order returns, record reasons, and process refunds/replacements.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pc="9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Order Cancellations:</a:t>
            </a:r>
            <a:r>
              <a:rPr lang="en-US" sz="2499" b="1" u="none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Process before fulfillment.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 u="none" spc="9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Returns Process:</a:t>
            </a:r>
          </a:p>
          <a:p>
            <a:pPr algn="l">
              <a:lnSpc>
                <a:spcPts val="3499"/>
              </a:lnSpc>
            </a:pPr>
            <a:endParaRPr lang="en-US" sz="2499" b="1" u="none" spc="97">
              <a:solidFill>
                <a:srgbClr val="0345E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6935478" y="4189004"/>
            <a:ext cx="3744615" cy="374461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6534070" y="4189004"/>
            <a:ext cx="3744615" cy="374461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67" r="-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302" r="-43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20156" y="1276350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HANDLING RETURNS AND CANCELLATIONS</a:t>
            </a:r>
          </a:p>
        </p:txBody>
      </p: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5026" b="-50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1417" b="-114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20156" y="1276350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HANDLING RETURNS AND CANCELLATIONS</a:t>
            </a:r>
          </a:p>
        </p:txBody>
      </p: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4926" b="-49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32" b="-6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20156" y="1276350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HANDLING RETURNS AND CANCELLATIONS</a:t>
            </a:r>
          </a:p>
        </p:txBody>
      </p: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432" b="-4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16397" y="8414693"/>
            <a:ext cx="3744615" cy="37446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214988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20156" y="710946"/>
            <a:ext cx="12847688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ALL TRANSACTION TRACEABLE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000858" y="342254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29220" r="-292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25023" y="342254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29220" r="-292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 flipH="1" flipV="1">
            <a:off x="9144000" y="3422542"/>
            <a:ext cx="0" cy="56357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9814" y="2493317"/>
            <a:ext cx="7529364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0"/>
              </a:lnSpc>
              <a:spcBef>
                <a:spcPct val="0"/>
              </a:spcBef>
            </a:pPr>
            <a:r>
              <a:rPr lang="en-US" sz="3000" b="1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BEFORE RETURN LOCAL SALES ORDER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2021" y="2493317"/>
            <a:ext cx="723141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0"/>
              </a:lnSpc>
              <a:spcBef>
                <a:spcPct val="0"/>
              </a:spcBef>
            </a:pPr>
            <a:r>
              <a:rPr lang="en-US" sz="3000" b="1" spc="90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AFTER RETURN LOCAL SALES ORDER</a:t>
            </a:r>
          </a:p>
        </p:txBody>
      </p:sp>
      <p:sp>
        <p:nvSpPr>
          <p:cNvPr id="20" name="Freeform 20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783352"/>
            <a:ext cx="9825404" cy="563573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9719" b="-97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2596" y="2783352"/>
            <a:ext cx="9825404" cy="5635733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427" r="-124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18049" y="8414693"/>
            <a:ext cx="3744615" cy="37446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20156" y="685800"/>
            <a:ext cx="12847688" cy="1768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6"/>
              </a:lnSpc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CANCELLATIONS:</a:t>
            </a:r>
          </a:p>
          <a:p>
            <a:pPr algn="just">
              <a:lnSpc>
                <a:spcPts val="4716"/>
              </a:lnSpc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CANCELLING AN ORDER PRIOR TO FULFILLMENT.</a:t>
            </a:r>
          </a:p>
          <a:p>
            <a:pPr marL="0" lvl="0" indent="0" algn="just">
              <a:lnSpc>
                <a:spcPts val="4716"/>
              </a:lnSpc>
              <a:spcBef>
                <a:spcPct val="0"/>
              </a:spcBef>
            </a:pPr>
            <a:endParaRPr lang="en-US" sz="3600" b="1" spc="107">
              <a:solidFill>
                <a:srgbClr val="191919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0914" y="1759944"/>
            <a:ext cx="14866172" cy="852705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4327" b="-43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16397" y="8414693"/>
            <a:ext cx="3744615" cy="37446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220274" y="-1238341"/>
            <a:ext cx="3744615" cy="374461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214988" y="8414693"/>
            <a:ext cx="3744615" cy="37446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20156" y="415671"/>
            <a:ext cx="12847688" cy="117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6"/>
              </a:lnSpc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CANCELLATIONS:</a:t>
            </a:r>
          </a:p>
          <a:p>
            <a:pPr marL="0" lvl="0" indent="0" algn="just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CANCELLING AN ORDER PRIOR TO FULFILLMENT.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4034" y="0"/>
            <a:ext cx="5833966" cy="10287000"/>
            <a:chOff x="0" y="0"/>
            <a:chExt cx="4609553" cy="81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9553" cy="8128000"/>
            </a:xfrm>
            <a:custGeom>
              <a:avLst/>
              <a:gdLst/>
              <a:ahLst/>
              <a:cxnLst/>
              <a:rect l="l" t="t" r="r" b="b"/>
              <a:pathLst>
                <a:path w="4609553" h="8128000">
                  <a:moveTo>
                    <a:pt x="0" y="0"/>
                  </a:moveTo>
                  <a:lnTo>
                    <a:pt x="4609553" y="0"/>
                  </a:lnTo>
                  <a:lnTo>
                    <a:pt x="4609553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09553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9144000" y="2400860"/>
            <a:ext cx="0" cy="7222650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551064" y="1522485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32799" y="2400860"/>
            <a:ext cx="4739400" cy="669452"/>
            <a:chOff x="0" y="0"/>
            <a:chExt cx="2746403" cy="425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Functional Requirements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63822" y="2400860"/>
            <a:ext cx="4316989" cy="669452"/>
            <a:chOff x="0" y="0"/>
            <a:chExt cx="2746403" cy="425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Technical Requirements: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12964" y="373134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BUSINESS REQUIREMENTS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3347" y="3285411"/>
            <a:ext cx="8609245" cy="6247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Order Processing: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Automate and streamline the order-to-cash process, including order entry, processing, fulfillment, and invoicing.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Inventory Management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Implement features for tracking inventory by lot/batch number, shelf life management.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Pricing and Discounts: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Different pricing for each Customer and Port of Destination.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Order Types: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Export and Local.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Delivery &amp; Logistics: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Integration with logistics to meet delivery time constraints.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Returns and Quality Control: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 dirty="0">
                <a:solidFill>
                  <a:srgbClr val="0345E4"/>
                </a:solidFill>
                <a:latin typeface="Open Sans"/>
                <a:ea typeface="Open Sans"/>
                <a:cs typeface="Open Sans"/>
                <a:sym typeface="Open Sans"/>
              </a:rPr>
              <a:t>Develop processes for managing returns, handling defective products, and ensuring product </a:t>
            </a:r>
          </a:p>
          <a:p>
            <a:pPr marL="496571" lvl="1" indent="-248285">
              <a:lnSpc>
                <a:spcPts val="3450"/>
              </a:lnSpc>
              <a:buFont typeface="Arial"/>
              <a:buChar char="•"/>
            </a:pPr>
            <a:endParaRPr lang="en-US" sz="2300" dirty="0">
              <a:solidFill>
                <a:srgbClr val="0345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63347" y="2400860"/>
            <a:ext cx="669452" cy="6694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94370" y="2400860"/>
            <a:ext cx="669452" cy="6694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94370" y="3285411"/>
            <a:ext cx="7629377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450"/>
              </a:lnSpc>
              <a:buFont typeface="Arial"/>
              <a:buChar char="•"/>
            </a:pPr>
            <a:r>
              <a:rPr lang="en-US" sz="2300" b="1">
                <a:solidFill>
                  <a:srgbClr val="0345E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Reports</a:t>
            </a: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Inventory On-hand, Sales Order Tracking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709419" y="-2174505"/>
            <a:ext cx="3744615" cy="374461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r="-1296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4423" y="6285478"/>
            <a:ext cx="4176257" cy="545802"/>
            <a:chOff x="0" y="0"/>
            <a:chExt cx="1099919" cy="1437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9919" cy="143750"/>
            </a:xfrm>
            <a:custGeom>
              <a:avLst/>
              <a:gdLst/>
              <a:ahLst/>
              <a:cxnLst/>
              <a:rect l="l" t="t" r="r" b="b"/>
              <a:pathLst>
                <a:path w="1099919" h="143750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99919" cy="17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53503" y="4648200"/>
            <a:ext cx="87665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YOUR ATTENTION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4423" y="3135538"/>
            <a:ext cx="8795646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53503" y="5443026"/>
            <a:ext cx="87665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READY FOR QUESTIONS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084878" y="58667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18288000" cy="2343082"/>
          </a:xfrm>
          <a:custGeom>
            <a:avLst/>
            <a:gdLst/>
            <a:ahLst/>
            <a:cxnLst/>
            <a:rect l="l" t="t" r="r" b="b"/>
            <a:pathLst>
              <a:path w="18288000" h="2343082">
                <a:moveTo>
                  <a:pt x="0" y="0"/>
                </a:moveTo>
                <a:lnTo>
                  <a:pt x="18288000" y="0"/>
                </a:lnTo>
                <a:lnTo>
                  <a:pt x="18288000" y="2343082"/>
                </a:lnTo>
                <a:lnTo>
                  <a:pt x="0" y="234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45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557569"/>
            <a:chOff x="0" y="0"/>
            <a:chExt cx="4816593" cy="936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936973"/>
            </a:xfrm>
            <a:custGeom>
              <a:avLst/>
              <a:gdLst/>
              <a:ahLst/>
              <a:cxnLst/>
              <a:rect l="l" t="t" r="r" b="b"/>
              <a:pathLst>
                <a:path w="4816592" h="936973">
                  <a:moveTo>
                    <a:pt x="0" y="0"/>
                  </a:moveTo>
                  <a:lnTo>
                    <a:pt x="4816592" y="0"/>
                  </a:lnTo>
                  <a:lnTo>
                    <a:pt x="4816592" y="936973"/>
                  </a:lnTo>
                  <a:lnTo>
                    <a:pt x="0" y="936973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75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0803" y="499354"/>
            <a:ext cx="1468117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USER RESPONSIBILITIES IN THE O2C CYCLE</a:t>
            </a:r>
          </a:p>
        </p:txBody>
      </p:sp>
      <p:sp>
        <p:nvSpPr>
          <p:cNvPr id="7" name="AutoShape 7"/>
          <p:cNvSpPr/>
          <p:nvPr/>
        </p:nvSpPr>
        <p:spPr>
          <a:xfrm>
            <a:off x="15917323" y="404910"/>
            <a:ext cx="0" cy="141761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0814" y="5815658"/>
            <a:ext cx="4506768" cy="95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Create Sales Order Sales Rep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3102" y="5355127"/>
            <a:ext cx="4345379" cy="192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Check stock availability ,and Book Sales Order -Logistic Staff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37496" y="5841974"/>
            <a:ext cx="3848620" cy="95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Order Fulfillment - Warehouse Staff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41382" y="5572234"/>
            <a:ext cx="3860567" cy="1437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Billing and Invoicing - Accounts Receivable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287059" y="8247665"/>
            <a:ext cx="2954728" cy="295472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774896"/>
            <a:ext cx="13127945" cy="138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2636" u="none" strike="noStrike" spc="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HERE’S A DIAGRAM ILLUSTRATING THE USER RESPONSIBILITIES IN THE ORDER TO CASH (O2C) CYCLE. EACH STAGE SHOWS THE RESPECTIVE USER ROLES AND RESPONSIBILITIES THROUGHOUT THE PROCESS.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550" y="3492880"/>
            <a:ext cx="1736444" cy="17364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-671954" y="6592184"/>
            <a:ext cx="19631909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642772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79173" y="6433697"/>
            <a:ext cx="327198" cy="3271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96005" y="3492880"/>
            <a:ext cx="1736444" cy="17364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4664227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500627" y="6433697"/>
            <a:ext cx="327198" cy="32719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17460" y="3492880"/>
            <a:ext cx="1736444" cy="17364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H="1">
            <a:off x="7685681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7522082" y="6433697"/>
            <a:ext cx="327198" cy="32719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38914" y="3492880"/>
            <a:ext cx="1736444" cy="173644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 flipH="1">
            <a:off x="10707136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0543537" y="6433697"/>
            <a:ext cx="327198" cy="32719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860369" y="3492880"/>
            <a:ext cx="1736444" cy="173644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 flipH="1">
            <a:off x="13728591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13564991" y="6433697"/>
            <a:ext cx="327198" cy="32719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881823" y="3492880"/>
            <a:ext cx="1736444" cy="173644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Phase</a:t>
              </a:r>
            </a:p>
            <a:p>
              <a:pPr algn="ctr">
                <a:lnSpc>
                  <a:spcPts val="2499"/>
                </a:lnSpc>
              </a:pPr>
              <a:r>
                <a:rPr lang="en-US" sz="2499" b="1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16750045" y="5229324"/>
            <a:ext cx="0" cy="120437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6586446" y="6433697"/>
            <a:ext cx="327198" cy="32719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427228" y="7202549"/>
            <a:ext cx="2401819" cy="205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Planning and Requirements Gathering (3 days)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314885" y="7202469"/>
            <a:ext cx="2708909" cy="205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System Design and Configuration (3 days)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440941" y="7202549"/>
            <a:ext cx="2401819" cy="205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Development and Integration (0 days)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45241" y="7202549"/>
            <a:ext cx="2401819" cy="1012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Testing (1 days)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449541" y="7202549"/>
            <a:ext cx="2401819" cy="153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Training and Go-Live (2 days)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453841" y="7202549"/>
            <a:ext cx="2401819" cy="153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791" spc="83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Go-Live and Support (1 days)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27228" y="798476"/>
            <a:ext cx="17338488" cy="104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6"/>
              </a:lnSpc>
            </a:pPr>
            <a:r>
              <a:rPr lang="en-US" sz="3600" b="1" spc="107">
                <a:solidFill>
                  <a:srgbClr val="0345E4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IMPLEMENTATION PLAN OVERVIEW </a:t>
            </a:r>
          </a:p>
          <a:p>
            <a:pPr marL="0" lvl="0" indent="0" algn="l">
              <a:lnSpc>
                <a:spcPts val="3537"/>
              </a:lnSpc>
              <a:spcBef>
                <a:spcPct val="0"/>
              </a:spcBef>
            </a:pPr>
            <a:r>
              <a:rPr lang="en-US" sz="2700" b="1" spc="8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(TIMELINE START DATE: SEPTEMBER 09, 2024 END DATE: SEPTEMBER 19, 2024) </a:t>
            </a:r>
          </a:p>
        </p:txBody>
      </p:sp>
      <p:sp>
        <p:nvSpPr>
          <p:cNvPr id="52" name="Freeform 52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920703" cy="10287000"/>
            <a:chOff x="0" y="0"/>
            <a:chExt cx="15593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9362" cy="2709333"/>
            </a:xfrm>
            <a:custGeom>
              <a:avLst/>
              <a:gdLst/>
              <a:ahLst/>
              <a:cxnLst/>
              <a:rect l="l" t="t" r="r" b="b"/>
              <a:pathLst>
                <a:path w="1559362" h="2709333">
                  <a:moveTo>
                    <a:pt x="0" y="0"/>
                  </a:moveTo>
                  <a:lnTo>
                    <a:pt x="1559362" y="0"/>
                  </a:lnTo>
                  <a:lnTo>
                    <a:pt x="15593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936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16626" y="1908721"/>
            <a:ext cx="13101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107186" y="601739"/>
            <a:ext cx="6135076" cy="16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 b="1" spc="9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DEMO OVERVIEW</a:t>
            </a:r>
          </a:p>
          <a:p>
            <a:pPr algn="ctr">
              <a:lnSpc>
                <a:spcPts val="6719"/>
              </a:lnSpc>
            </a:pPr>
            <a:endParaRPr lang="en-US" sz="4799" b="1" spc="95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396" y="3260875"/>
            <a:ext cx="5623077" cy="338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642" lvl="1" indent="-378821" algn="l">
              <a:lnSpc>
                <a:spcPts val="5439"/>
              </a:lnSpc>
              <a:buFont typeface="Arial"/>
              <a:buChar char="•"/>
            </a:pPr>
            <a:r>
              <a:rPr lang="en-US" sz="350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Live Demo of Oracle Order Management: </a:t>
            </a:r>
            <a:r>
              <a:rPr lang="en-US" sz="350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Tailored for the food distribution industry.</a:t>
            </a:r>
          </a:p>
          <a:p>
            <a:pPr marL="0" lvl="0" indent="0" algn="just">
              <a:lnSpc>
                <a:spcPts val="5439"/>
              </a:lnSpc>
            </a:pPr>
            <a:endParaRPr lang="en-US" sz="350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227679" y="90488"/>
          <a:ext cx="11691049" cy="10106024"/>
        </p:xfrm>
        <a:graphic>
          <a:graphicData uri="http://schemas.openxmlformats.org/drawingml/2006/table">
            <a:tbl>
              <a:tblPr/>
              <a:tblGrid>
                <a:gridCol w="380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7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1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0865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Before Oracle OMS Implementation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After OMS Implementation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865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Customer Places an Order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Manually via phone or 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Through an integrated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3841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Order Verification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Sales team checks inventory manually, often outdated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Real-time inventory data across multiple warehouses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794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Order Fulfillment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Warehouse picks items manually, increasing human errors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Automatically generated picking lists; barcode scanning reduces errors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3841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Delivery and Shipment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Manually scheduled, leading to delays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Integrated logistics with optimized delivery routes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6818"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Inventory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Manually updated after orders are processed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5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Real-time inventory visibility and automatic stock replenishment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4253" y="81516"/>
            <a:ext cx="15559494" cy="10205484"/>
          </a:xfrm>
          <a:custGeom>
            <a:avLst/>
            <a:gdLst/>
            <a:ahLst/>
            <a:cxnLst/>
            <a:rect l="l" t="t" r="r" b="b"/>
            <a:pathLst>
              <a:path w="15559494" h="10205484">
                <a:moveTo>
                  <a:pt x="0" y="0"/>
                </a:moveTo>
                <a:lnTo>
                  <a:pt x="15559494" y="0"/>
                </a:lnTo>
                <a:lnTo>
                  <a:pt x="15559494" y="10205484"/>
                </a:lnTo>
                <a:lnTo>
                  <a:pt x="0" y="1020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4" b="-3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8429" y="777466"/>
            <a:ext cx="10951142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ORDER CREATION PROCESS</a:t>
            </a:r>
          </a:p>
        </p:txBody>
      </p:sp>
      <p:sp>
        <p:nvSpPr>
          <p:cNvPr id="3" name="Freeform 3"/>
          <p:cNvSpPr/>
          <p:nvPr/>
        </p:nvSpPr>
        <p:spPr>
          <a:xfrm>
            <a:off x="2086732" y="4825855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4434180" y="6042961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0" y="0"/>
                </a:lnTo>
                <a:lnTo>
                  <a:pt x="2453910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753836" y="4825855"/>
            <a:ext cx="2463760" cy="1231880"/>
          </a:xfrm>
          <a:custGeom>
            <a:avLst/>
            <a:gdLst/>
            <a:ahLst/>
            <a:cxnLst/>
            <a:rect l="l" t="t" r="r" b="b"/>
            <a:pathLst>
              <a:path w="2463760" h="1231880">
                <a:moveTo>
                  <a:pt x="0" y="0"/>
                </a:moveTo>
                <a:lnTo>
                  <a:pt x="2463760" y="0"/>
                </a:lnTo>
                <a:lnTo>
                  <a:pt x="2463760" y="1231880"/>
                </a:lnTo>
                <a:lnTo>
                  <a:pt x="0" y="123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9092646" y="6047886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413234" y="4830780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747357" y="6047886"/>
            <a:ext cx="2453911" cy="1226955"/>
          </a:xfrm>
          <a:custGeom>
            <a:avLst/>
            <a:gdLst/>
            <a:ahLst/>
            <a:cxnLst/>
            <a:rect l="l" t="t" r="r" b="b"/>
            <a:pathLst>
              <a:path w="2453911" h="1226955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37675" y="8037890"/>
            <a:ext cx="335202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Create Three Customer (Test Customer Export EUR. Test Customer Export USD, and Test Customer Local)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476" y="7510604"/>
            <a:ext cx="30644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16393" y="8056705"/>
            <a:ext cx="310198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Create New Orde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16393" y="7510604"/>
            <a:ext cx="31019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62897" y="8056705"/>
            <a:ext cx="3071595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Input order details (product name, quantity, delivery preferences).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8875" y="7510604"/>
            <a:ext cx="30715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32630" y="3406630"/>
            <a:ext cx="306476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Create Price List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32630" y="2827119"/>
            <a:ext cx="306476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04679" y="3406630"/>
            <a:ext cx="322221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Enter customer information (name, contact details, address).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21517" y="2827119"/>
            <a:ext cx="298853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5753" y="3435563"/>
            <a:ext cx="252551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Confirm and save the order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34170" y="2827119"/>
            <a:ext cx="306476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499" b="1" spc="9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Step 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445812" y="5189860"/>
            <a:ext cx="1735751" cy="1735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7CD4D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797139" y="5143500"/>
            <a:ext cx="1735751" cy="1735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4AB1B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099512" y="5189860"/>
            <a:ext cx="1735751" cy="17357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37C9E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27146" y="5143500"/>
            <a:ext cx="1735751" cy="173575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2C92D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04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756797" y="5321155"/>
            <a:ext cx="1735751" cy="173575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353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05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076695" y="5143500"/>
            <a:ext cx="1735751" cy="173575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r>
                <a:rPr lang="en-US" sz="2499" b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06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3742025" y="1472537"/>
            <a:ext cx="10951142" cy="306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9"/>
              </a:lnSpc>
              <a:spcBef>
                <a:spcPct val="0"/>
              </a:spcBef>
            </a:pPr>
            <a:r>
              <a:rPr lang="en-US" sz="1900" b="1" spc="57">
                <a:solidFill>
                  <a:srgbClr val="0345E4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STEP-BY-STEP PROCESS FOR CREATING AN ORDER</a:t>
            </a:r>
          </a:p>
        </p:txBody>
      </p:sp>
      <p:sp>
        <p:nvSpPr>
          <p:cNvPr id="40" name="Freeform 40"/>
          <p:cNvSpPr/>
          <p:nvPr/>
        </p:nvSpPr>
        <p:spPr>
          <a:xfrm>
            <a:off x="0" y="0"/>
            <a:ext cx="1924707" cy="571796"/>
          </a:xfrm>
          <a:custGeom>
            <a:avLst/>
            <a:gdLst/>
            <a:ahLst/>
            <a:cxnLst/>
            <a:rect l="l" t="t" r="r" b="b"/>
            <a:pathLst>
              <a:path w="1924707" h="571796">
                <a:moveTo>
                  <a:pt x="0" y="0"/>
                </a:moveTo>
                <a:lnTo>
                  <a:pt x="1924707" y="0"/>
                </a:lnTo>
                <a:lnTo>
                  <a:pt x="1924707" y="571796"/>
                </a:lnTo>
                <a:lnTo>
                  <a:pt x="0" y="571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893</Words>
  <Application>Microsoft Office PowerPoint</Application>
  <PresentationFormat>Custom</PresentationFormat>
  <Paragraphs>174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Inter Bold</vt:lpstr>
      <vt:lpstr>Open Sans Bold</vt:lpstr>
      <vt:lpstr>Aileron Ultra-Bold</vt:lpstr>
      <vt:lpstr>Garet</vt:lpstr>
      <vt:lpstr>Aileron Bold</vt:lpstr>
      <vt:lpstr>Arial</vt:lpstr>
      <vt:lpstr>Garet Bold</vt:lpstr>
      <vt:lpstr>Inter</vt:lpstr>
      <vt:lpstr>Open Sans</vt:lpstr>
      <vt:lpstr>Aileron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Business Proposal Pitch Deck Presentation Design</dc:title>
  <cp:lastModifiedBy>Nermin Fawzy</cp:lastModifiedBy>
  <cp:revision>6</cp:revision>
  <dcterms:created xsi:type="dcterms:W3CDTF">2006-08-16T00:00:00Z</dcterms:created>
  <dcterms:modified xsi:type="dcterms:W3CDTF">2024-10-22T20:07:12Z</dcterms:modified>
  <dc:identifier>DAGRIbTpGfg</dc:identifier>
</cp:coreProperties>
</file>